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73" r:id="rId4"/>
    <p:sldId id="266" r:id="rId5"/>
    <p:sldId id="275" r:id="rId6"/>
    <p:sldId id="258" r:id="rId7"/>
    <p:sldId id="259" r:id="rId8"/>
    <p:sldId id="260" r:id="rId9"/>
    <p:sldId id="276" r:id="rId10"/>
    <p:sldId id="261" r:id="rId11"/>
    <p:sldId id="262" r:id="rId12"/>
    <p:sldId id="265" r:id="rId13"/>
    <p:sldId id="274" r:id="rId14"/>
    <p:sldId id="263" r:id="rId15"/>
    <p:sldId id="277" r:id="rId16"/>
    <p:sldId id="264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4"/>
    <p:restoredTop sz="94691"/>
  </p:normalViewPr>
  <p:slideViewPr>
    <p:cSldViewPr snapToGrid="0" snapToObjects="1">
      <p:cViewPr>
        <p:scale>
          <a:sx n="101" d="100"/>
          <a:sy n="101" d="100"/>
        </p:scale>
        <p:origin x="592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26FA5B-6C26-2549-B171-69BA0D004717}" type="datetimeFigureOut">
              <a:rPr lang="en-US" smtClean="0"/>
              <a:t>6/15/19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509B0-A178-0641-8BA7-2A9FA329C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9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509B0-A178-0641-8BA7-2A9FA329C5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44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509B0-A178-0641-8BA7-2A9FA329C5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87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509B0-A178-0641-8BA7-2A9FA329C5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3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509B0-A178-0641-8BA7-2A9FA329C5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28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509B0-A178-0641-8BA7-2A9FA329C5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56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509B0-A178-0641-8BA7-2A9FA329C5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2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509B0-A178-0641-8BA7-2A9FA329C5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04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509B0-A178-0641-8BA7-2A9FA329C5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3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9BCF-13FC-AE4C-839E-25ACC55AC352}" type="datetimeFigureOut">
              <a:rPr lang="en-US" smtClean="0"/>
              <a:t>6/15/19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07531-2E48-8242-96E5-7BD511B661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9BCF-13FC-AE4C-839E-25ACC55AC352}" type="datetimeFigureOut">
              <a:rPr lang="en-US" smtClean="0"/>
              <a:t>6/15/19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07531-2E48-8242-96E5-7BD511B661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9BCF-13FC-AE4C-839E-25ACC55AC352}" type="datetimeFigureOut">
              <a:rPr lang="en-US" smtClean="0"/>
              <a:t>6/15/19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07531-2E48-8242-96E5-7BD511B661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lIns="21600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51200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9BCF-13FC-AE4C-839E-25ACC55AC352}" type="datetimeFigureOut">
              <a:rPr lang="en-US" smtClean="0"/>
              <a:t>6/15/19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07531-2E48-8242-96E5-7BD511B661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9BCF-13FC-AE4C-839E-25ACC55AC352}" type="datetimeFigureOut">
              <a:rPr lang="en-US" smtClean="0"/>
              <a:t>6/15/19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07531-2E48-8242-96E5-7BD511B661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9BCF-13FC-AE4C-839E-25ACC55AC352}" type="datetimeFigureOut">
              <a:rPr lang="en-US" smtClean="0"/>
              <a:t>6/15/19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07531-2E48-8242-96E5-7BD511B661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9BCF-13FC-AE4C-839E-25ACC55AC352}" type="datetimeFigureOut">
              <a:rPr lang="en-US" smtClean="0"/>
              <a:t>6/15/19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07531-2E48-8242-96E5-7BD511B661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lIns="21600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9BCF-13FC-AE4C-839E-25ACC55AC352}" type="datetimeFigureOut">
              <a:rPr lang="en-US" smtClean="0"/>
              <a:t>6/15/19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07531-2E48-8242-96E5-7BD511B661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9BCF-13FC-AE4C-839E-25ACC55AC352}" type="datetimeFigureOut">
              <a:rPr lang="en-US" smtClean="0"/>
              <a:t>6/15/19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07531-2E48-8242-96E5-7BD511B661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9BCF-13FC-AE4C-839E-25ACC55AC352}" type="datetimeFigureOut">
              <a:rPr lang="en-US" smtClean="0"/>
              <a:t>6/15/19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07531-2E48-8242-96E5-7BD511B661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9BCF-13FC-AE4C-839E-25ACC55AC352}" type="datetimeFigureOut">
              <a:rPr lang="en-US" smtClean="0"/>
              <a:t>6/15/19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07531-2E48-8242-96E5-7BD511B661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216000" tIns="45720" rIns="9144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49BCF-13FC-AE4C-839E-25ACC55AC352}" type="datetimeFigureOut">
              <a:rPr lang="en-US" smtClean="0"/>
              <a:t>6/15/19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07531-2E48-8242-96E5-7BD511B661D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2095546" y="0"/>
            <a:ext cx="15432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9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s://dblp.uni-trier.de/pers/hd/s/Shelhamer:Evan" TargetMode="External"/><Relationship Id="rId5" Type="http://schemas.openxmlformats.org/officeDocument/2006/relationships/hyperlink" Target="https://dblp.uni-trier.de/pers/hd/l/Long:Jonathan" TargetMode="External"/><Relationship Id="rId6" Type="http://schemas.openxmlformats.org/officeDocument/2006/relationships/hyperlink" Target="https://dblp.uni-trier.de/pers/hd/d/Darrell:Trevor" TargetMode="External"/><Relationship Id="rId7" Type="http://schemas.openxmlformats.org/officeDocument/2006/relationships/hyperlink" Target="https://dblp.uni-trier.de/db/conf/cvpr/cvpr2015.html#LongSD15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hyperlink" Target="https://dblp.uni-trier.de/pers/hd/k/Krizhevsky:Alex" TargetMode="External"/><Relationship Id="rId5" Type="http://schemas.openxmlformats.org/officeDocument/2006/relationships/hyperlink" Target="https://dblp.uni-trier.de/pers/hd/s/Sutskever:Ilya" TargetMode="External"/><Relationship Id="rId6" Type="http://schemas.openxmlformats.org/officeDocument/2006/relationships/hyperlink" Target="https://dblp.uni-trier.de/db/conf/nips/nips2012.html#KrizhevskySH12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openaccess.thecvf.com/content_CVPRW_2019/papers/ISIC/Phillips_Segmentation_of_Prognostic_Tissue_Structures_in_Cutaneous_Melanoma_Using_Whole_CVPRW_2019_paper.pdf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" t="54108" b="15230"/>
          <a:stretch/>
        </p:blipFill>
        <p:spPr>
          <a:xfrm>
            <a:off x="0" y="3719869"/>
            <a:ext cx="12147175" cy="3138131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1028" name="Picture 4" descr="https://www.uottawa.ca/brand/sites/www.uottawa.ca.brand/files/uottawa_hor_bla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848" y="651099"/>
            <a:ext cx="1860844" cy="49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2245" y="1727467"/>
            <a:ext cx="10339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Segmentation of Prognostic Tissue Structures in Cutaneous Melanoma using Whole Slide Images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062245" y="2839522"/>
            <a:ext cx="3006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Adon Phillips*</a:t>
            </a:r>
          </a:p>
          <a:p>
            <a:pPr algn="ctr"/>
            <a:r>
              <a:rPr lang="en-US" sz="2400" dirty="0" smtClean="0"/>
              <a:t>EECS</a:t>
            </a:r>
          </a:p>
          <a:p>
            <a:pPr algn="ctr"/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332491" y="2839522"/>
            <a:ext cx="3799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Iris </a:t>
            </a:r>
            <a:r>
              <a:rPr lang="en-US" sz="2400" dirty="0" err="1" smtClean="0"/>
              <a:t>Teo</a:t>
            </a:r>
            <a:endParaRPr lang="en-US" sz="2400" dirty="0" smtClean="0"/>
          </a:p>
          <a:p>
            <a:pPr algn="ctr"/>
            <a:r>
              <a:rPr lang="en-US" sz="2400" dirty="0" smtClean="0"/>
              <a:t>Pathology and Lab. Medicine</a:t>
            </a:r>
          </a:p>
          <a:p>
            <a:pPr algn="ctr"/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394993" y="2839522"/>
            <a:ext cx="3006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Jochen Lang</a:t>
            </a:r>
          </a:p>
          <a:p>
            <a:pPr algn="ctr"/>
            <a:r>
              <a:rPr lang="en-US" sz="2400" dirty="0" smtClean="0"/>
              <a:t>EECS</a:t>
            </a:r>
          </a:p>
          <a:p>
            <a:pPr algn="ctr"/>
            <a:endParaRPr lang="en-US" sz="2400" dirty="0"/>
          </a:p>
        </p:txBody>
      </p:sp>
      <p:sp>
        <p:nvSpPr>
          <p:cNvPr id="10" name="AutoShape 2" descr="mage result for nserc logo"/>
          <p:cNvSpPr>
            <a:spLocks noChangeAspect="1" noChangeArrowheads="1"/>
          </p:cNvSpPr>
          <p:nvPr/>
        </p:nvSpPr>
        <p:spPr bwMode="auto">
          <a:xfrm>
            <a:off x="3430870" y="13809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mage result for nserc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501" y="689172"/>
            <a:ext cx="1398984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73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512000"/>
            <a:ext cx="6857800" cy="458263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Fully Convolutional Network (FCN) inspired by the work of Long et </a:t>
            </a:r>
            <a:r>
              <a:rPr lang="en-US" dirty="0" smtClean="0"/>
              <a:t>al.</a:t>
            </a:r>
            <a:r>
              <a:rPr lang="en-US" baseline="30000" dirty="0" smtClean="0"/>
              <a:t>1</a:t>
            </a:r>
            <a:endParaRPr lang="en-US" baseline="30000" dirty="0"/>
          </a:p>
          <a:p>
            <a:r>
              <a:rPr lang="en-US" dirty="0"/>
              <a:t>IDEA: Include information at multiple levels of granularity to improve learning under the following conditions:</a:t>
            </a:r>
          </a:p>
          <a:p>
            <a:pPr lvl="1"/>
            <a:r>
              <a:rPr lang="en-US" dirty="0"/>
              <a:t>High frequency granular features</a:t>
            </a:r>
          </a:p>
          <a:p>
            <a:pPr lvl="1"/>
            <a:r>
              <a:rPr lang="en-US" dirty="0"/>
              <a:t>Low contrast between boundary regions</a:t>
            </a:r>
          </a:p>
          <a:p>
            <a:r>
              <a:rPr lang="en-US" dirty="0"/>
              <a:t>SOLUTION: Compute </a:t>
            </a:r>
            <a:r>
              <a:rPr lang="en-US" dirty="0" smtClean="0"/>
              <a:t>deconvolutions (transposed convolutions)  </a:t>
            </a:r>
            <a:r>
              <a:rPr lang="en-US" dirty="0"/>
              <a:t>at multiple </a:t>
            </a:r>
            <a:r>
              <a:rPr lang="en-US" dirty="0" smtClean="0"/>
              <a:t>levels of granular detail</a:t>
            </a:r>
            <a:endParaRPr lang="en-US" dirty="0"/>
          </a:p>
          <a:p>
            <a:pPr lvl="1"/>
            <a:r>
              <a:rPr lang="en-US" dirty="0" smtClean="0"/>
              <a:t>Generalize to a </a:t>
            </a:r>
            <a:r>
              <a:rPr lang="en-US" dirty="0" err="1" smtClean="0"/>
              <a:t>upsampling</a:t>
            </a:r>
            <a:r>
              <a:rPr lang="en-US" dirty="0" smtClean="0"/>
              <a:t> block</a:t>
            </a:r>
            <a:endParaRPr lang="en-US" dirty="0"/>
          </a:p>
          <a:p>
            <a:pPr lvl="1"/>
            <a:r>
              <a:rPr lang="en-US" dirty="0" smtClean="0"/>
              <a:t>Combine coarse, medium, and fine blocks</a:t>
            </a:r>
            <a:endParaRPr lang="en-US" dirty="0"/>
          </a:p>
          <a:p>
            <a:pPr lvl="1"/>
            <a:r>
              <a:rPr lang="en-US" dirty="0"/>
              <a:t>Provide a weighting to scale the contribution of each </a:t>
            </a:r>
            <a:r>
              <a:rPr lang="en-US" dirty="0" smtClean="0"/>
              <a:t>block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588" y="662781"/>
            <a:ext cx="2962828" cy="54318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1160463"/>
            <a:ext cx="1584122" cy="4254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0400" y="6405619"/>
            <a:ext cx="1130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baseline="30000" dirty="0" smtClean="0">
                <a:hlinkClick r:id="rId4"/>
              </a:rPr>
              <a:t>1</a:t>
            </a:r>
            <a:r>
              <a:rPr lang="en-US" sz="1400" u="sng" dirty="0">
                <a:hlinkClick r:id="rId5"/>
              </a:rPr>
              <a:t>Jonathan Long</a:t>
            </a:r>
            <a:r>
              <a:rPr lang="en-US" sz="1400" dirty="0"/>
              <a:t>, </a:t>
            </a:r>
            <a:r>
              <a:rPr lang="en-US" sz="1400" dirty="0">
                <a:hlinkClick r:id="rId4"/>
              </a:rPr>
              <a:t>Evan Shelhamer</a:t>
            </a:r>
            <a:r>
              <a:rPr lang="en-US" sz="1400" dirty="0"/>
              <a:t>, </a:t>
            </a:r>
            <a:r>
              <a:rPr lang="en-US" sz="1400" dirty="0">
                <a:hlinkClick r:id="rId6"/>
              </a:rPr>
              <a:t>Trevor </a:t>
            </a:r>
            <a:r>
              <a:rPr lang="en-US" sz="1400" dirty="0" smtClean="0">
                <a:hlinkClick r:id="rId6"/>
              </a:rPr>
              <a:t>Darrell</a:t>
            </a:r>
            <a:r>
              <a:rPr lang="en-US" sz="1400" dirty="0" smtClean="0"/>
              <a:t>: </a:t>
            </a:r>
            <a:r>
              <a:rPr lang="en-US" sz="1400" b="1" dirty="0" smtClean="0"/>
              <a:t>Fully</a:t>
            </a:r>
            <a:r>
              <a:rPr lang="en-US" sz="1400" b="1" dirty="0"/>
              <a:t> convolutional networks for semantic segmentation.</a:t>
            </a:r>
            <a:r>
              <a:rPr lang="en-US" sz="1400" dirty="0"/>
              <a:t> </a:t>
            </a:r>
            <a:r>
              <a:rPr lang="en-US" sz="1400" dirty="0">
                <a:hlinkClick r:id="rId7"/>
              </a:rPr>
              <a:t>CVPR 2015</a:t>
            </a:r>
            <a:r>
              <a:rPr lang="en-US" sz="1400" dirty="0"/>
              <a:t>: </a:t>
            </a:r>
            <a:r>
              <a:rPr lang="en-US" sz="1400" dirty="0" smtClean="0"/>
              <a:t>3431-3440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7289800" y="804749"/>
            <a:ext cx="1584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mtClean="0"/>
              <a:t>Upscaling Block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8970880" y="360622"/>
            <a:ext cx="3065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Combined upscaling blocks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7198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 using stochastic gradient descent </a:t>
            </a:r>
            <a:r>
              <a:rPr lang="en-CA" dirty="0"/>
              <a:t>with cross entropy loss for</a:t>
            </a:r>
            <a:r>
              <a:rPr lang="en-US" dirty="0"/>
              <a:t> a total of 40 epochs</a:t>
            </a:r>
          </a:p>
          <a:p>
            <a:r>
              <a:rPr lang="en-US" dirty="0"/>
              <a:t>Transfer learning</a:t>
            </a:r>
          </a:p>
          <a:p>
            <a:pPr lvl="1"/>
            <a:r>
              <a:rPr lang="en-US" dirty="0"/>
              <a:t>Network weights were initialized with publicly available values trained on the ImageNet and PascalVOC datasets for the base convolutional layers that our network shares with FCN-16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3792683"/>
            <a:ext cx="8978900" cy="29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7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3173249"/>
            <a:ext cx="56005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performance improvement derives from the multi-stride upsampling information that is better able to capture a mix of both coarse and fine details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592F0EC-4100-D94B-88EC-0BF8B9870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753" y="4882760"/>
            <a:ext cx="7344681" cy="1707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815850"/>
            <a:ext cx="6266434" cy="126787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32000" y="1346576"/>
            <a:ext cx="11009447" cy="1956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To evaluate our network design we compared the results against the baseline </a:t>
            </a:r>
            <a:r>
              <a:rPr lang="en-US" dirty="0" smtClean="0"/>
              <a:t>FCN-16s and </a:t>
            </a:r>
            <a:r>
              <a:rPr lang="en-US" dirty="0" smtClean="0"/>
              <a:t>an FCN conversion of </a:t>
            </a:r>
            <a:r>
              <a:rPr lang="en-US" dirty="0" smtClean="0"/>
              <a:t>AlexNet</a:t>
            </a:r>
            <a:r>
              <a:rPr lang="en-US" baseline="30000" dirty="0"/>
              <a:t>2</a:t>
            </a:r>
            <a:endParaRPr lang="en-US" baseline="30000" dirty="0" smtClean="0"/>
          </a:p>
          <a:p>
            <a:r>
              <a:rPr lang="en-US" dirty="0" smtClean="0"/>
              <a:t>Our network showed superior performance to the comparators based on our selected standard metrics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0575" y="6534834"/>
            <a:ext cx="10648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aseline="30000" dirty="0" smtClean="0">
                <a:solidFill>
                  <a:srgbClr val="1889C4"/>
                </a:solidFill>
                <a:latin typeface="Open Sans" charset="0"/>
              </a:rPr>
              <a:t>2 </a:t>
            </a:r>
            <a:r>
              <a:rPr lang="en-US" sz="1200" u="sng" dirty="0" smtClean="0">
                <a:solidFill>
                  <a:srgbClr val="1889C4"/>
                </a:solidFill>
                <a:latin typeface="Open Sans" charset="0"/>
                <a:hlinkClick r:id="rId4"/>
              </a:rPr>
              <a:t>Alex </a:t>
            </a:r>
            <a:r>
              <a:rPr lang="en-US" sz="1200" u="sng" dirty="0">
                <a:solidFill>
                  <a:srgbClr val="1889C4"/>
                </a:solidFill>
                <a:latin typeface="Open Sans" charset="0"/>
                <a:hlinkClick r:id="rId4"/>
              </a:rPr>
              <a:t>Krizhevsky</a:t>
            </a:r>
            <a:r>
              <a:rPr lang="en-US" sz="1200" dirty="0">
                <a:solidFill>
                  <a:srgbClr val="505B62"/>
                </a:solidFill>
                <a:latin typeface="Open Sans" charset="0"/>
              </a:rPr>
              <a:t>, </a:t>
            </a:r>
            <a:r>
              <a:rPr lang="en-US" sz="1200" dirty="0">
                <a:solidFill>
                  <a:srgbClr val="7D848A"/>
                </a:solidFill>
                <a:latin typeface="Open Sans" charset="0"/>
                <a:hlinkClick r:id="rId5"/>
              </a:rPr>
              <a:t>Ilya Sutskever</a:t>
            </a:r>
            <a:r>
              <a:rPr lang="en-US" sz="1200" dirty="0">
                <a:solidFill>
                  <a:srgbClr val="505B62"/>
                </a:solidFill>
                <a:latin typeface="Open Sans" charset="0"/>
              </a:rPr>
              <a:t>, Geoffrey E. </a:t>
            </a:r>
            <a:r>
              <a:rPr lang="en-US" sz="1200" dirty="0" smtClean="0">
                <a:solidFill>
                  <a:srgbClr val="505B62"/>
                </a:solidFill>
                <a:latin typeface="Open Sans" charset="0"/>
              </a:rPr>
              <a:t>Hinton: </a:t>
            </a:r>
            <a:r>
              <a:rPr lang="en-US" sz="1200" b="1" dirty="0" smtClean="0">
                <a:solidFill>
                  <a:srgbClr val="666666"/>
                </a:solidFill>
                <a:latin typeface="Open Sans" charset="0"/>
              </a:rPr>
              <a:t>ImageNet </a:t>
            </a:r>
            <a:r>
              <a:rPr lang="en-US" sz="1200" b="1" dirty="0">
                <a:solidFill>
                  <a:srgbClr val="666666"/>
                </a:solidFill>
                <a:latin typeface="Open Sans" charset="0"/>
              </a:rPr>
              <a:t>Classification with Deep Convolutional Neural Networks.</a:t>
            </a:r>
            <a:r>
              <a:rPr lang="en-US" sz="1200" dirty="0">
                <a:solidFill>
                  <a:srgbClr val="505B62"/>
                </a:solidFill>
                <a:latin typeface="Open Sans" charset="0"/>
              </a:rPr>
              <a:t> </a:t>
            </a:r>
            <a:r>
              <a:rPr lang="en-US" sz="1200" dirty="0">
                <a:solidFill>
                  <a:srgbClr val="7D848A"/>
                </a:solidFill>
                <a:latin typeface="Open Sans" charset="0"/>
                <a:hlinkClick r:id="rId6"/>
              </a:rPr>
              <a:t>NIPS 2012</a:t>
            </a:r>
            <a:r>
              <a:rPr lang="en-US" sz="1200" dirty="0">
                <a:solidFill>
                  <a:srgbClr val="505B62"/>
                </a:solidFill>
                <a:latin typeface="Open Sans" charset="0"/>
              </a:rPr>
              <a:t>: 1106-1114</a:t>
            </a:r>
          </a:p>
          <a:p>
            <a:r>
              <a:rPr lang="en-US" sz="1200" dirty="0"/>
              <a:t/>
            </a:r>
            <a:br>
              <a:rPr lang="en-US" sz="1200" dirty="0"/>
            </a:b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600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79A3C9-66E3-D040-A2E4-9577D3CA0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Qualitative Results: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B32B893-3C56-8D42-8B6D-9E3B86F86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868" y="0"/>
            <a:ext cx="6248123" cy="6858000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32000" y="1512000"/>
            <a:ext cx="4368600" cy="4351338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dirty="0" smtClean="0"/>
              <a:t>Our results show a strong approximation of the gold standard annotations</a:t>
            </a:r>
          </a:p>
        </p:txBody>
      </p:sp>
    </p:spTree>
    <p:extLst>
      <p:ext uri="{BB962C8B-B14F-4D97-AF65-F5344CB8AC3E}">
        <p14:creationId xmlns:p14="http://schemas.microsoft.com/office/powerpoint/2010/main" val="105449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428" y="1052658"/>
            <a:ext cx="4812175" cy="4812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Quantitative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511999"/>
            <a:ext cx="7022096" cy="4773053"/>
          </a:xfrm>
        </p:spPr>
        <p:txBody>
          <a:bodyPr/>
          <a:lstStyle/>
          <a:p>
            <a:r>
              <a:rPr lang="en-US" dirty="0"/>
              <a:t>Strong differentiation between tissue types</a:t>
            </a:r>
          </a:p>
          <a:p>
            <a:r>
              <a:rPr lang="en-US" dirty="0"/>
              <a:t>Boundary regions prone to error</a:t>
            </a:r>
          </a:p>
          <a:p>
            <a:r>
              <a:rPr lang="en-US" dirty="0" err="1"/>
              <a:t>Tumour</a:t>
            </a:r>
            <a:r>
              <a:rPr lang="en-US" dirty="0"/>
              <a:t> regions accurately detected and localized with most false positives being small localized clusters.</a:t>
            </a:r>
          </a:p>
          <a:p>
            <a:r>
              <a:rPr lang="en-US" dirty="0"/>
              <a:t>Very good performance on epidermis segmentation</a:t>
            </a:r>
          </a:p>
          <a:p>
            <a:r>
              <a:rPr lang="en-US" dirty="0"/>
              <a:t>Dermis superficial boundary differentiated but deep boundary is problematic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02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1831C2-8B2D-DB40-86A9-FA88D0F9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Breslow </a:t>
            </a:r>
            <a:r>
              <a:rPr lang="en-CA" dirty="0" smtClean="0"/>
              <a:t>Thickness on Test cases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0211B2-FC41-9D43-8699-23821D434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asked a group of four pathologists to measure the Breslow thickness for the test cases as processed by our model</a:t>
            </a:r>
          </a:p>
          <a:p>
            <a:r>
              <a:rPr lang="en-US" dirty="0" smtClean="0"/>
              <a:t>When compared with the ground-truth measurement there was 87.5% agreement between the independent measurements</a:t>
            </a:r>
          </a:p>
          <a:p>
            <a:r>
              <a:rPr lang="en-US" dirty="0" smtClean="0"/>
              <a:t>Supports the conclusion that our output segmentation masks are sufficiently accurate to make the measurement.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2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have demonstrated a method capable of detecting and localizing melanoma </a:t>
            </a:r>
            <a:r>
              <a:rPr lang="en-US" dirty="0" err="1"/>
              <a:t>tumours</a:t>
            </a:r>
            <a:r>
              <a:rPr lang="en-US" dirty="0"/>
              <a:t> and other tissue structures important for prognostic measurements</a:t>
            </a:r>
          </a:p>
          <a:p>
            <a:r>
              <a:rPr lang="en-US" dirty="0"/>
              <a:t>It is possible to overcome the discriminative challenges of the skin and </a:t>
            </a:r>
            <a:r>
              <a:rPr lang="en-US" dirty="0" err="1"/>
              <a:t>tumour</a:t>
            </a:r>
            <a:r>
              <a:rPr lang="en-US" dirty="0"/>
              <a:t> anatomy for segmentation. </a:t>
            </a:r>
            <a:endParaRPr lang="en-CA" dirty="0"/>
          </a:p>
          <a:p>
            <a:r>
              <a:rPr lang="en-CA" dirty="0"/>
              <a:t>It</a:t>
            </a:r>
            <a:r>
              <a:rPr lang="en-US" dirty="0"/>
              <a:t> is possible to </a:t>
            </a:r>
            <a:r>
              <a:rPr lang="en-CA" dirty="0"/>
              <a:t>achieve the</a:t>
            </a:r>
            <a:r>
              <a:rPr lang="en-US" dirty="0"/>
              <a:t> level of accuracy </a:t>
            </a:r>
            <a:r>
              <a:rPr lang="en-CA" dirty="0"/>
              <a:t>required to </a:t>
            </a:r>
            <a:r>
              <a:rPr lang="en-US" dirty="0"/>
              <a:t>manually perform the Breslow thickness measurement. More work is required to improve the network’s performance on dermis segmentation.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s://www.uottawa.ca/brand/sites/www.uottawa.ca.brand/files/uottawa_hor_bl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93" y="2499019"/>
            <a:ext cx="5518180" cy="147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mage result for nser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328" y="2351950"/>
            <a:ext cx="4148572" cy="177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11900" y="5360980"/>
            <a:ext cx="5448300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hlinkClick r:id="rId4"/>
              </a:rPr>
              <a:t>http://openaccess.thecvf.com</a:t>
            </a:r>
            <a:endParaRPr lang="en-US" sz="3200" dirty="0">
              <a:ln>
                <a:solidFill>
                  <a:srgbClr val="0070C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04900" y="5464160"/>
            <a:ext cx="5347073" cy="454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Please find the associated paper at: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596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term </a:t>
            </a:r>
            <a:r>
              <a:rPr lang="en-US" dirty="0" smtClean="0"/>
              <a:t>augmentation of </a:t>
            </a:r>
            <a:r>
              <a:rPr lang="en-US" dirty="0"/>
              <a:t>clinical workflows</a:t>
            </a:r>
          </a:p>
          <a:p>
            <a:r>
              <a:rPr lang="en-US" dirty="0"/>
              <a:t>Previously unexplored</a:t>
            </a:r>
          </a:p>
          <a:p>
            <a:r>
              <a:rPr lang="en-US" dirty="0"/>
              <a:t>Research Questions</a:t>
            </a:r>
          </a:p>
          <a:p>
            <a:pPr lvl="1"/>
            <a:r>
              <a:rPr lang="en-US" dirty="0"/>
              <a:t>Overcome tissue variation and data proportion challenges?</a:t>
            </a:r>
          </a:p>
          <a:p>
            <a:pPr lvl="1"/>
            <a:r>
              <a:rPr lang="en-US" dirty="0"/>
              <a:t>Achieve sufficient accuracy to </a:t>
            </a:r>
            <a:r>
              <a:rPr lang="en-US" dirty="0" smtClean="0"/>
              <a:t>manually measure </a:t>
            </a:r>
            <a:r>
              <a:rPr lang="en-US" dirty="0"/>
              <a:t>the Breslow thickness?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388" y="4024405"/>
            <a:ext cx="7905508" cy="270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6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Breslow Thickness (aka depth)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78" y="1206959"/>
            <a:ext cx="10857053" cy="530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1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Tissue variation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783" y="1117217"/>
            <a:ext cx="8728653" cy="5272007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2000" y="1512000"/>
            <a:ext cx="2801783" cy="4351338"/>
          </a:xfrm>
        </p:spPr>
        <p:txBody>
          <a:bodyPr>
            <a:normAutofit/>
          </a:bodyPr>
          <a:lstStyle/>
          <a:p>
            <a:r>
              <a:rPr lang="en-US" dirty="0"/>
              <a:t>Morphology</a:t>
            </a:r>
          </a:p>
          <a:p>
            <a:r>
              <a:rPr lang="en-US" dirty="0"/>
              <a:t>Stain variation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62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Tissue proportions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9" y="1453176"/>
            <a:ext cx="7641170" cy="540482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5046562" y="3738622"/>
            <a:ext cx="3194613" cy="180000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406" y="1453176"/>
            <a:ext cx="3735857" cy="36251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9713" y="5078341"/>
            <a:ext cx="1995684" cy="67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4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99" y="1512000"/>
            <a:ext cx="10563949" cy="4351338"/>
          </a:xfrm>
        </p:spPr>
        <p:txBody>
          <a:bodyPr>
            <a:normAutofit/>
          </a:bodyPr>
          <a:lstStyle/>
          <a:p>
            <a:pPr marL="514338" indent="-514338">
              <a:buFont typeface="+mj-lt"/>
              <a:buAutoNum type="arabicPeriod"/>
            </a:pPr>
            <a:r>
              <a:rPr lang="en-US" dirty="0"/>
              <a:t>Curate a dataset of annotated whole slide image pairs</a:t>
            </a:r>
          </a:p>
          <a:p>
            <a:pPr marL="514338" indent="-514338">
              <a:buFont typeface="+mj-lt"/>
              <a:buAutoNum type="arabicPeriod"/>
            </a:pPr>
            <a:r>
              <a:rPr lang="en-US" dirty="0"/>
              <a:t>Develop a neural network architecture specifically designed to address the challenges of our dataset and a pipeline to process WSIs</a:t>
            </a:r>
          </a:p>
          <a:p>
            <a:pPr marL="514338" indent="-514338">
              <a:buFont typeface="+mj-lt"/>
              <a:buAutoNum type="arabicPeriod"/>
            </a:pPr>
            <a:r>
              <a:rPr lang="en-US" dirty="0"/>
              <a:t>Train a model to detect and localize structures important for melanoma prognosis.</a:t>
            </a:r>
          </a:p>
          <a:p>
            <a:pPr marL="514338" indent="-514338">
              <a:buFont typeface="+mj-lt"/>
              <a:buAutoNum type="arabicPeriod"/>
            </a:pPr>
            <a:r>
              <a:rPr lang="en-US" dirty="0"/>
              <a:t>Manually measure Breslow thickness on model output to assess practical accuracy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7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99" y="1512000"/>
            <a:ext cx="11119535" cy="1078800"/>
          </a:xfrm>
        </p:spPr>
        <p:txBody>
          <a:bodyPr/>
          <a:lstStyle/>
          <a:p>
            <a:r>
              <a:rPr lang="en-US" dirty="0"/>
              <a:t>Source data: The Cancer Genome Atlas (TCGA)</a:t>
            </a:r>
          </a:p>
          <a:p>
            <a:r>
              <a:rPr lang="en-US" dirty="0"/>
              <a:t>50 WSI from 49 patients selected from an overall pool of 1000 from HSCM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31999" y="2590800"/>
            <a:ext cx="6616501" cy="32725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Dataset is divided into training, validation, and test sets at a ratio of 70:15:15  percent respectively</a:t>
            </a:r>
          </a:p>
          <a:p>
            <a:r>
              <a:rPr lang="en-US" dirty="0" smtClean="0"/>
              <a:t>Due to the </a:t>
            </a:r>
            <a:r>
              <a:rPr lang="en-US" dirty="0" err="1" smtClean="0"/>
              <a:t>giga</a:t>
            </a:r>
            <a:r>
              <a:rPr lang="en-US" dirty="0" smtClean="0"/>
              <a:t>-pixel resolution of the WSIs, each slide is tiled to create image patches at 512x512  pixel resolution</a:t>
            </a:r>
          </a:p>
          <a:p>
            <a:r>
              <a:rPr lang="en-US" dirty="0" smtClean="0"/>
              <a:t>Patches not containing tissue matter were discarded from the training set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2495550"/>
            <a:ext cx="48387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dirty="0"/>
              <a:t>Three tissue classes: epidermis, dermis, </a:t>
            </a:r>
            <a:r>
              <a:rPr lang="en-US" dirty="0" err="1"/>
              <a:t>tumour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+ </a:t>
            </a:r>
            <a:r>
              <a:rPr lang="en-US" dirty="0"/>
              <a:t>background, </a:t>
            </a:r>
            <a:r>
              <a:rPr lang="en-US" dirty="0" smtClean="0"/>
              <a:t>NDI</a:t>
            </a:r>
          </a:p>
          <a:p>
            <a:r>
              <a:rPr lang="en-US" dirty="0" smtClean="0"/>
              <a:t>Tissue classes annotated </a:t>
            </a:r>
            <a:r>
              <a:rPr lang="en-US" dirty="0"/>
              <a:t>by </a:t>
            </a:r>
            <a:r>
              <a:rPr lang="en-US" dirty="0" smtClean="0"/>
              <a:t>practicing </a:t>
            </a:r>
            <a:r>
              <a:rPr lang="en-US" dirty="0" err="1" smtClean="0"/>
              <a:t>dermatopathologist</a:t>
            </a:r>
            <a:endParaRPr lang="en-US" dirty="0" smtClean="0"/>
          </a:p>
          <a:p>
            <a:r>
              <a:rPr lang="en-US" dirty="0" smtClean="0"/>
              <a:t>40x </a:t>
            </a:r>
            <a:r>
              <a:rPr lang="en-US" dirty="0"/>
              <a:t>o</a:t>
            </a:r>
            <a:r>
              <a:rPr lang="en-US" dirty="0" smtClean="0"/>
              <a:t>bjective resolution</a:t>
            </a:r>
            <a:endParaRPr lang="en-US" dirty="0"/>
          </a:p>
          <a:p>
            <a:r>
              <a:rPr lang="en-US" dirty="0"/>
              <a:t>Selected Adobe Photoshop over all other options</a:t>
            </a:r>
          </a:p>
          <a:p>
            <a:pPr lvl="1"/>
            <a:r>
              <a:rPr lang="en-US" dirty="0"/>
              <a:t>Scripted ingestion and saving operations</a:t>
            </a:r>
          </a:p>
          <a:p>
            <a:pPr lvl="1"/>
            <a:r>
              <a:rPr lang="en-US" dirty="0"/>
              <a:t>Allowed semi-automated annotation workflows</a:t>
            </a:r>
          </a:p>
          <a:p>
            <a:pPr lvl="1"/>
            <a:r>
              <a:rPr lang="en-US" dirty="0"/>
              <a:t>Annotations could be applied at arbitrary apparent resolutions</a:t>
            </a:r>
          </a:p>
          <a:p>
            <a:pPr lvl="1"/>
            <a:r>
              <a:rPr lang="en-US" dirty="0"/>
              <a:t>Best performance on large images versus many other tools tested</a:t>
            </a:r>
          </a:p>
          <a:p>
            <a:r>
              <a:rPr lang="en-US" dirty="0"/>
              <a:t>50 cases annotated in </a:t>
            </a:r>
            <a:r>
              <a:rPr lang="en-US" dirty="0" smtClean="0"/>
              <a:t>~35 hours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2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2341060"/>
            <a:ext cx="5384600" cy="3522277"/>
          </a:xfrm>
        </p:spPr>
        <p:txBody>
          <a:bodyPr>
            <a:normAutofit/>
          </a:bodyPr>
          <a:lstStyle/>
          <a:p>
            <a:r>
              <a:rPr lang="en-US" dirty="0" err="1" smtClean="0"/>
              <a:t>Tumour</a:t>
            </a:r>
            <a:r>
              <a:rPr lang="en-US" dirty="0" smtClean="0"/>
              <a:t> </a:t>
            </a:r>
            <a:r>
              <a:rPr lang="en-US" dirty="0"/>
              <a:t>to Epidermis 28:1</a:t>
            </a:r>
          </a:p>
          <a:p>
            <a:r>
              <a:rPr lang="en-US" dirty="0"/>
              <a:t>Oversample Epidermis</a:t>
            </a:r>
          </a:p>
          <a:p>
            <a:pPr lvl="1"/>
            <a:r>
              <a:rPr lang="en-US" dirty="0"/>
              <a:t>Find patches containing mostly epidermis</a:t>
            </a:r>
          </a:p>
          <a:p>
            <a:pPr lvl="1"/>
            <a:r>
              <a:rPr lang="en-US" dirty="0"/>
              <a:t>Apply various transforms to each e.g. flip, rotate</a:t>
            </a:r>
          </a:p>
          <a:p>
            <a:r>
              <a:rPr lang="en-US" dirty="0" smtClean="0"/>
              <a:t>Result </a:t>
            </a:r>
            <a:r>
              <a:rPr lang="en-US" dirty="0"/>
              <a:t>is a new ratio of </a:t>
            </a:r>
            <a:r>
              <a:rPr lang="en-US" dirty="0" smtClean="0"/>
              <a:t>7:1</a:t>
            </a:r>
          </a:p>
          <a:p>
            <a:r>
              <a:rPr lang="en-US" dirty="0" err="1"/>
              <a:t>Undersample</a:t>
            </a:r>
            <a:r>
              <a:rPr lang="en-US" dirty="0"/>
              <a:t> NDI and Background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200" y="2341060"/>
            <a:ext cx="6385880" cy="308183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10130" y="1664784"/>
            <a:ext cx="11244740" cy="61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Large class imbalance: Epidermis pixels outnumbered by </a:t>
            </a:r>
            <a:r>
              <a:rPr lang="en-US" smtClean="0"/>
              <a:t>other classes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481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30079</TotalTime>
  <Words>667</Words>
  <Application>Microsoft Macintosh PowerPoint</Application>
  <PresentationFormat>Widescreen</PresentationFormat>
  <Paragraphs>96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Open Sans</vt:lpstr>
      <vt:lpstr>Arial</vt:lpstr>
      <vt:lpstr>Office Theme</vt:lpstr>
      <vt:lpstr>PowerPoint Presentation</vt:lpstr>
      <vt:lpstr>Motivation</vt:lpstr>
      <vt:lpstr>Breslow Thickness (aka depth)</vt:lpstr>
      <vt:lpstr>Challenge: Tissue variation</vt:lpstr>
      <vt:lpstr>Challenge: Tissue proportions</vt:lpstr>
      <vt:lpstr>Method Overview</vt:lpstr>
      <vt:lpstr>Dataset</vt:lpstr>
      <vt:lpstr>Annotations</vt:lpstr>
      <vt:lpstr>Data Augmentation</vt:lpstr>
      <vt:lpstr>Network Design</vt:lpstr>
      <vt:lpstr>Training</vt:lpstr>
      <vt:lpstr>Network Comparison</vt:lpstr>
      <vt:lpstr>Qualitative Results:</vt:lpstr>
      <vt:lpstr>Quantitative Results</vt:lpstr>
      <vt:lpstr>Breslow Thickness on Test cases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Adon Phillips</dc:creator>
  <cp:lastModifiedBy>Adon Phillips</cp:lastModifiedBy>
  <cp:revision>95</cp:revision>
  <dcterms:created xsi:type="dcterms:W3CDTF">2019-06-03T20:36:46Z</dcterms:created>
  <dcterms:modified xsi:type="dcterms:W3CDTF">2019-06-26T22:55:42Z</dcterms:modified>
</cp:coreProperties>
</file>